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9" r:id="rId9"/>
    <p:sldId id="268" r:id="rId10"/>
    <p:sldId id="262" r:id="rId11"/>
    <p:sldId id="270" r:id="rId12"/>
    <p:sldId id="271" r:id="rId13"/>
    <p:sldId id="263" r:id="rId14"/>
    <p:sldId id="272" r:id="rId15"/>
    <p:sldId id="264" r:id="rId16"/>
    <p:sldId id="265" r:id="rId17"/>
    <p:sldId id="266" r:id="rId18"/>
    <p:sldId id="274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8162-B4AA-44E2-949B-F09E10E36753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7BD3-749D-459F-B70F-35F26852D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69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8162-B4AA-44E2-949B-F09E10E36753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7BD3-749D-459F-B70F-35F26852D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22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8162-B4AA-44E2-949B-F09E10E36753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7BD3-749D-459F-B70F-35F26852D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67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8162-B4AA-44E2-949B-F09E10E36753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7BD3-749D-459F-B70F-35F26852D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18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8162-B4AA-44E2-949B-F09E10E36753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7BD3-749D-459F-B70F-35F26852D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32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8162-B4AA-44E2-949B-F09E10E36753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7BD3-749D-459F-B70F-35F26852D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6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8162-B4AA-44E2-949B-F09E10E36753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7BD3-749D-459F-B70F-35F26852D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1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8162-B4AA-44E2-949B-F09E10E36753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7BD3-749D-459F-B70F-35F26852D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76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8162-B4AA-44E2-949B-F09E10E36753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7BD3-749D-459F-B70F-35F26852D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79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8162-B4AA-44E2-949B-F09E10E36753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7BD3-749D-459F-B70F-35F26852D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65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8162-B4AA-44E2-949B-F09E10E36753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7BD3-749D-459F-B70F-35F26852D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30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28162-B4AA-44E2-949B-F09E10E36753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A7BD3-749D-459F-B70F-35F26852D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6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APUSH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1 Chapter 1 notes</a:t>
            </a:r>
          </a:p>
          <a:p>
            <a:r>
              <a:rPr lang="en-US" dirty="0" smtClean="0"/>
              <a:t>New </a:t>
            </a:r>
            <a:r>
              <a:rPr lang="en-US" smtClean="0"/>
              <a:t>World Beginnings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7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Worlds Collide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63794" cy="4351338"/>
          </a:xfrm>
        </p:spPr>
        <p:txBody>
          <a:bodyPr/>
          <a:lstStyle/>
          <a:p>
            <a:r>
              <a:rPr lang="en-US" dirty="0" smtClean="0"/>
              <a:t>Possibly 3/5 of the </a:t>
            </a:r>
            <a:r>
              <a:rPr lang="en-US" b="1" dirty="0" smtClean="0"/>
              <a:t>crops </a:t>
            </a:r>
            <a:r>
              <a:rPr lang="en-US" dirty="0" smtClean="0"/>
              <a:t>cultivated around the world today originated in the Americas.</a:t>
            </a:r>
          </a:p>
          <a:p>
            <a:r>
              <a:rPr lang="en-US" dirty="0" smtClean="0"/>
              <a:t>Increase in global commerce (Globalization)</a:t>
            </a:r>
          </a:p>
          <a:p>
            <a:pPr lvl="1"/>
            <a:r>
              <a:rPr lang="en-US" dirty="0" smtClean="0"/>
              <a:t>The Columbian Exchange</a:t>
            </a:r>
          </a:p>
          <a:p>
            <a:r>
              <a:rPr lang="en-US" dirty="0" smtClean="0"/>
              <a:t>Natives die of disease</a:t>
            </a:r>
          </a:p>
          <a:p>
            <a:pPr lvl="1"/>
            <a:r>
              <a:rPr lang="en-US" dirty="0" err="1" smtClean="0"/>
              <a:t>Taino</a:t>
            </a:r>
            <a:r>
              <a:rPr lang="en-US" dirty="0"/>
              <a:t> </a:t>
            </a:r>
            <a:r>
              <a:rPr lang="en-US" dirty="0" smtClean="0"/>
              <a:t>[ty-no] tribe of Hispaniola</a:t>
            </a:r>
          </a:p>
          <a:p>
            <a:endParaRPr lang="en-US" dirty="0"/>
          </a:p>
        </p:txBody>
      </p:sp>
      <p:pic>
        <p:nvPicPr>
          <p:cNvPr id="9218" name="Picture 2" descr="http://kreyolicious.com/wp-content/uploads/2012/05/tain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3060358"/>
            <a:ext cx="500062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-evolution.uni-regensburg.de/Staff/NicoleRivera/img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797" y="181353"/>
            <a:ext cx="4275748" cy="287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09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Columbian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thecolumbianexchange.weebly.com/uploads/1/0/0/3/10035669/2645686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09" y="1351976"/>
            <a:ext cx="10515600" cy="550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52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Encomienda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566182" cy="4351338"/>
          </a:xfrm>
        </p:spPr>
        <p:txBody>
          <a:bodyPr/>
          <a:lstStyle/>
          <a:p>
            <a:r>
              <a:rPr lang="en-US" dirty="0" smtClean="0"/>
              <a:t>The Weak pay tribute to the Strong for protection.</a:t>
            </a:r>
            <a:endParaRPr lang="en-US" dirty="0"/>
          </a:p>
        </p:txBody>
      </p:sp>
      <p:pic>
        <p:nvPicPr>
          <p:cNvPr id="10242" name="Picture 2" descr="http://3.bp.blogspot.com/-Va7lK7mPZiI/T-6G9HquoLI/AAAAAAAABvc/gxxRLApNAhY/s1600/Encomien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310" y="730128"/>
            <a:ext cx="8149469" cy="586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74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Spanish Conquistadores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83108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Treaty of </a:t>
            </a:r>
            <a:r>
              <a:rPr lang="en-US" dirty="0" err="1" smtClean="0"/>
              <a:t>Tordesillas</a:t>
            </a:r>
            <a:endParaRPr lang="en-US" dirty="0" smtClean="0"/>
          </a:p>
          <a:p>
            <a:pPr lvl="1"/>
            <a:r>
              <a:rPr lang="en-US" dirty="0" smtClean="0"/>
              <a:t>Spain and Portugal</a:t>
            </a:r>
          </a:p>
          <a:p>
            <a:r>
              <a:rPr lang="en-US" dirty="0" smtClean="0"/>
              <a:t>In search of God, Gold, Glory</a:t>
            </a:r>
          </a:p>
          <a:p>
            <a:r>
              <a:rPr lang="en-US" dirty="0" smtClean="0"/>
              <a:t>Mestizos</a:t>
            </a:r>
          </a:p>
          <a:p>
            <a:pPr lvl="1"/>
            <a:r>
              <a:rPr lang="en-US" dirty="0" smtClean="0"/>
              <a:t>Spanish + Native = Mestizo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2290" name="Picture 2" descr="https://casaameliadotnet.files.wordpress.com/2013/03/conquistadors-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0" y="1690688"/>
            <a:ext cx="6294028" cy="432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4.bp.blogspot.com/-OUW3OSRrVjI/T5LgqgGjtCI/AAAAAAAAADM/5Tvl8-Z444o/s1600/familia-coloni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38625"/>
            <a:ext cx="393382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41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of </a:t>
            </a:r>
            <a:r>
              <a:rPr lang="en-US" dirty="0" err="1" smtClean="0"/>
              <a:t>Tordesillas</a:t>
            </a:r>
            <a:r>
              <a:rPr lang="en-US" dirty="0" smtClean="0"/>
              <a:t> (1494)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people.hofstra.edu/geotrans/eng/ch2en/conc2en/img/spainportugalempir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84" y="1451046"/>
            <a:ext cx="10345616" cy="523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91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Conquest of Mexico (1519-1521)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Hernan Cortes – Set sail from Hispaniola</a:t>
            </a:r>
          </a:p>
          <a:p>
            <a:pPr lvl="1"/>
            <a:r>
              <a:rPr lang="en-US" dirty="0" smtClean="0"/>
              <a:t>Help from </a:t>
            </a:r>
            <a:r>
              <a:rPr lang="en-US" dirty="0" err="1" smtClean="0"/>
              <a:t>Malinche</a:t>
            </a:r>
            <a:endParaRPr lang="en-US" dirty="0" smtClean="0"/>
          </a:p>
          <a:p>
            <a:r>
              <a:rPr lang="en-US" dirty="0" smtClean="0"/>
              <a:t>Tenochtitlan</a:t>
            </a:r>
          </a:p>
          <a:p>
            <a:r>
              <a:rPr lang="en-US" dirty="0" smtClean="0"/>
              <a:t>Aztec population</a:t>
            </a:r>
          </a:p>
          <a:p>
            <a:pPr lvl="1"/>
            <a:r>
              <a:rPr lang="en-US" dirty="0" smtClean="0"/>
              <a:t>20 million to 2 million</a:t>
            </a:r>
          </a:p>
          <a:p>
            <a:endParaRPr lang="en-US" dirty="0"/>
          </a:p>
        </p:txBody>
      </p:sp>
      <p:pic>
        <p:nvPicPr>
          <p:cNvPr id="13314" name="Picture 2" descr="http://www.crisismagazine.com/wp-content/uploads/2012/11/Hernan_Cor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826" y="1341305"/>
            <a:ext cx="4079973" cy="527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s-media-cache-ak0.pinimg.com/originals/02/14/b3/0214b391c017eeb179fe2581242e88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533" y="4105275"/>
            <a:ext cx="38671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57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Spread of Spanish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Protection from Florida</a:t>
            </a:r>
          </a:p>
          <a:p>
            <a:pPr lvl="1"/>
            <a:r>
              <a:rPr lang="en-US" dirty="0" smtClean="0"/>
              <a:t>St. Augustine</a:t>
            </a:r>
            <a:endParaRPr lang="en-US" dirty="0" smtClean="0"/>
          </a:p>
          <a:p>
            <a:r>
              <a:rPr lang="en-US" dirty="0" smtClean="0"/>
              <a:t>Pueblo Revolt (Pope’s Rebellion)</a:t>
            </a:r>
          </a:p>
          <a:p>
            <a:pPr lvl="1"/>
            <a:r>
              <a:rPr lang="en-US" dirty="0" smtClean="0"/>
              <a:t>Present Day New Mexico: 400 Spanish dead and driven out of the area.</a:t>
            </a:r>
          </a:p>
          <a:p>
            <a:r>
              <a:rPr lang="en-US" dirty="0" smtClean="0"/>
              <a:t>Black Legend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8" name="Picture 4" descr="http://www.whatswrongwiththeworld.net/cortez_mexi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292" y="3796241"/>
            <a:ext cx="3205721" cy="271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ics2.city-data.com/city/maps/fr316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173" y="34186"/>
            <a:ext cx="3621333" cy="308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78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St. Augustine, Florida</a:t>
            </a:r>
            <a:endParaRPr lang="en-US" dirty="0"/>
          </a:p>
        </p:txBody>
      </p:sp>
      <p:pic>
        <p:nvPicPr>
          <p:cNvPr id="4" name="Picture 2" descr="http://www.theerrolflynnblog.com/wordpress/wp-content/uploads/2014/05/Fort-Castil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0" y="2171328"/>
            <a:ext cx="8286027" cy="419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dunesfl.com/wp-content/gallery/st-augustine/For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229" y="247180"/>
            <a:ext cx="5448771" cy="362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48317" y="4417453"/>
            <a:ext cx="3061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Inside and Outside of Castillo de San Marcos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822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Pope’s Rebellion (Pueblo Revolt)</a:t>
            </a:r>
            <a:endParaRPr lang="en-US" dirty="0"/>
          </a:p>
        </p:txBody>
      </p:sp>
      <p:pic>
        <p:nvPicPr>
          <p:cNvPr id="4098" name="Picture 2" descr="http://socialistworker.org/sites/default/files/imagecache/330/images/pueblo-revolt-painting-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208" y="1497504"/>
            <a:ext cx="7339885" cy="511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999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Legend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8311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Engraving from the Late 1500s showing a Spaniard feeding native children to dogs.</a:t>
            </a:r>
            <a:endParaRPr lang="en-US" dirty="0"/>
          </a:p>
        </p:txBody>
      </p:sp>
      <p:pic>
        <p:nvPicPr>
          <p:cNvPr id="3074" name="Picture 2" descr="http://upload.wikimedia.org/wikipedia/commons/thumb/b/b3/Illustrations_de_Narratio_regionum_Indicarum_per_Hispanos_quosdam_devastattarum_%E2%80%94_Jean_Th%C3%A9odore_de_Bry_%E2%80%94_14.jpg/800px-Illustrations_de_Narratio_regionum_Indicarum_per_Hispanos_quosdam_devastattarum_%E2%80%94_Jean_Th%C3%A9odore_de_Bry_%E2%80%94_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4"/>
          <a:stretch/>
        </p:blipFill>
        <p:spPr bwMode="auto">
          <a:xfrm>
            <a:off x="5409127" y="157175"/>
            <a:ext cx="5756856" cy="651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419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3487"/>
            <a:ext cx="10515600" cy="5803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Timeline up to human inhabitation of N. America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225 </a:t>
            </a:r>
            <a:r>
              <a:rPr lang="en-US" dirty="0" smtClean="0"/>
              <a:t>Million Years Ago - Pangaea started to break apart.</a:t>
            </a:r>
          </a:p>
          <a:p>
            <a:r>
              <a:rPr lang="en-US" dirty="0" smtClean="0"/>
              <a:t>10 Million Years Ago - North America was shaped by nature - Canadian Shield</a:t>
            </a:r>
          </a:p>
          <a:p>
            <a:r>
              <a:rPr lang="en-US" dirty="0" smtClean="0"/>
              <a:t>2 Million Years Ago- Great Ice Age</a:t>
            </a:r>
          </a:p>
          <a:p>
            <a:r>
              <a:rPr lang="en-US" dirty="0" smtClean="0"/>
              <a:t>35,000 Years Ago  - The oceans were glaciers and the sea level dropped, leaving an isthmus connecting Asia and North America.  The Bering Isthmus was crossed by people going into North America.</a:t>
            </a:r>
          </a:p>
          <a:p>
            <a:r>
              <a:rPr lang="en-US" dirty="0" smtClean="0"/>
              <a:t>10,000 Years Ago  - Ice started to retreat and melt, raising the sea levels and covering up the Bering Isthmus.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60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Peopling the Americas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319" y="1690688"/>
            <a:ext cx="3785315" cy="4351338"/>
          </a:xfrm>
        </p:spPr>
        <p:txBody>
          <a:bodyPr/>
          <a:lstStyle/>
          <a:p>
            <a:r>
              <a:rPr lang="en-US" dirty="0" smtClean="0"/>
              <a:t>Bering Land Bridge</a:t>
            </a:r>
          </a:p>
          <a:p>
            <a:endParaRPr lang="en-US" dirty="0"/>
          </a:p>
          <a:p>
            <a:r>
              <a:rPr lang="en-US" dirty="0" smtClean="0"/>
              <a:t>At the time of Columbus, 54 million natives were in the Americas.</a:t>
            </a:r>
            <a:endParaRPr lang="en-US" dirty="0"/>
          </a:p>
        </p:txBody>
      </p:sp>
      <p:pic>
        <p:nvPicPr>
          <p:cNvPr id="1026" name="Picture 2" descr="http://drarchaeology.com/map/beringamig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634" y="1291287"/>
            <a:ext cx="7262753" cy="524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1/16/Bering_Strait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94" y="4393204"/>
            <a:ext cx="3135559" cy="235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25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Earliest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798194" cy="4351338"/>
          </a:xfrm>
        </p:spPr>
        <p:txBody>
          <a:bodyPr/>
          <a:lstStyle/>
          <a:p>
            <a:r>
              <a:rPr lang="en-US" dirty="0" smtClean="0"/>
              <a:t>Overall low population density</a:t>
            </a:r>
          </a:p>
          <a:p>
            <a:pPr lvl="1"/>
            <a:r>
              <a:rPr lang="en-US" dirty="0" smtClean="0"/>
              <a:t>Except Mexico and the Aztecs</a:t>
            </a:r>
          </a:p>
          <a:p>
            <a:endParaRPr lang="en-US" dirty="0"/>
          </a:p>
        </p:txBody>
      </p:sp>
      <p:pic>
        <p:nvPicPr>
          <p:cNvPr id="2052" name="Picture 4" descr="http://upload.wikimedia.org/wikipedia/commons/thumb/4/4d/Nordamerikanische_Kulturareale_en.png/220px-Nordamerikanische_Kulturareale_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537" y="523804"/>
            <a:ext cx="5096137" cy="581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3.bp.blogspot.com/-AWLLS6KaPT8/T3hxe0wA-rI/AAAAAAAAAOY/nvDM43vLf14/s1600/IMG_00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4" y="3430919"/>
            <a:ext cx="4261990" cy="319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54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Tenochtitlan: Aztec Capital 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study.com/cimages/multimages/16/aztecs2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878" y="1515305"/>
            <a:ext cx="9428243" cy="497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73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Europeans Enter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96369"/>
          </a:xfrm>
        </p:spPr>
        <p:txBody>
          <a:bodyPr/>
          <a:lstStyle/>
          <a:p>
            <a:r>
              <a:rPr lang="en-US" dirty="0" smtClean="0"/>
              <a:t>The Portuguese invent the Caravel</a:t>
            </a:r>
          </a:p>
          <a:p>
            <a:r>
              <a:rPr lang="en-US" dirty="0" smtClean="0"/>
              <a:t>They began the slave trade along the African coast.</a:t>
            </a:r>
          </a:p>
          <a:p>
            <a:endParaRPr lang="en-US" dirty="0"/>
          </a:p>
        </p:txBody>
      </p:sp>
      <p:pic>
        <p:nvPicPr>
          <p:cNvPr id="4098" name="Picture 2" descr="http://upload.wikimedia.org/wikipedia/commons/7/73/The_Portuguese_Empi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85" y="2862878"/>
            <a:ext cx="7856115" cy="399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275" t="16682" r="43599" b="28274"/>
          <a:stretch/>
        </p:blipFill>
        <p:spPr>
          <a:xfrm>
            <a:off x="7381712" y="128788"/>
            <a:ext cx="3359266" cy="225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0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Columbus Comes Upon A New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237631" cy="4351338"/>
          </a:xfrm>
        </p:spPr>
        <p:txBody>
          <a:bodyPr/>
          <a:lstStyle/>
          <a:p>
            <a:r>
              <a:rPr lang="en-US" dirty="0" smtClean="0"/>
              <a:t>Columbus was looking for an alternate route to Asia.</a:t>
            </a:r>
            <a:endParaRPr lang="en-US" dirty="0"/>
          </a:p>
        </p:txBody>
      </p:sp>
      <p:pic>
        <p:nvPicPr>
          <p:cNvPr id="5122" name="Picture 2" descr="http://upload.wikimedia.org/wikipedia/commons/c/c2/Portrait_of_a_Man,_Said_to_be_Christopher_Columb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51" y="2484234"/>
            <a:ext cx="3453573" cy="419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bay-journal.com/bay/1hi/imgs/columbus-rou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966" y="3295603"/>
            <a:ext cx="6708864" cy="276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88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Columbus’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geology.com/world/world-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524" y="1491237"/>
            <a:ext cx="8809150" cy="525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7856112" y="4116585"/>
            <a:ext cx="1622738" cy="1382075"/>
          </a:xfrm>
          <a:prstGeom prst="ellipse">
            <a:avLst/>
          </a:prstGeom>
          <a:noFill/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that Influenced Columbus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hammermanshistory.com/WP/wp-content/uploads/2013/09/TabulaRogeria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0" y="1506828"/>
            <a:ext cx="11628288" cy="526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33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307</Words>
  <Application>Microsoft Office PowerPoint</Application>
  <PresentationFormat>Widescreen</PresentationFormat>
  <Paragraphs>59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APUSH</vt:lpstr>
      <vt:lpstr>PowerPoint Presentation</vt:lpstr>
      <vt:lpstr>Peopling the Americas</vt:lpstr>
      <vt:lpstr>The Earliest Americans</vt:lpstr>
      <vt:lpstr>Tenochtitlan: Aztec Capital City</vt:lpstr>
      <vt:lpstr>Europeans Enter Africa</vt:lpstr>
      <vt:lpstr>Columbus Comes Upon A New World</vt:lpstr>
      <vt:lpstr>Columbus’ Goal</vt:lpstr>
      <vt:lpstr>Map that Influenced Columbus</vt:lpstr>
      <vt:lpstr>When Worlds Collide</vt:lpstr>
      <vt:lpstr>The Columbian Exchange</vt:lpstr>
      <vt:lpstr>Encomienda</vt:lpstr>
      <vt:lpstr>The Spanish Conquistadores</vt:lpstr>
      <vt:lpstr>Treaty of Tordesillas (1494)</vt:lpstr>
      <vt:lpstr>The Conquest of Mexico (1519-1521)</vt:lpstr>
      <vt:lpstr>The Spread of Spanish America</vt:lpstr>
      <vt:lpstr>St. Augustine, Florida</vt:lpstr>
      <vt:lpstr>Pope’s Rebellion (Pueblo Revolt)</vt:lpstr>
      <vt:lpstr>Black Legend</vt:lpstr>
    </vt:vector>
  </TitlesOfParts>
  <Company>WCBOE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</dc:title>
  <dc:creator>RYAN KRAMER</dc:creator>
  <cp:lastModifiedBy>RYAN KRAMER</cp:lastModifiedBy>
  <cp:revision>13</cp:revision>
  <dcterms:created xsi:type="dcterms:W3CDTF">2015-03-30T15:48:22Z</dcterms:created>
  <dcterms:modified xsi:type="dcterms:W3CDTF">2015-04-28T21:10:46Z</dcterms:modified>
</cp:coreProperties>
</file>