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4660"/>
  </p:normalViewPr>
  <p:slideViewPr>
    <p:cSldViewPr snapToGrid="0">
      <p:cViewPr varScale="1">
        <p:scale>
          <a:sx n="71" d="100"/>
          <a:sy n="71" d="100"/>
        </p:scale>
        <p:origin x="6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CED8B6-52AE-441C-A926-8943EB620DCB}"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6C5FA58-D002-432D-A8A6-83CA41034625}" type="slidenum">
              <a:rPr lang="en-US" smtClean="0"/>
              <a:t>‹#›</a:t>
            </a:fld>
            <a:endParaRPr lang="en-US"/>
          </a:p>
        </p:txBody>
      </p:sp>
    </p:spTree>
    <p:extLst>
      <p:ext uri="{BB962C8B-B14F-4D97-AF65-F5344CB8AC3E}">
        <p14:creationId xmlns:p14="http://schemas.microsoft.com/office/powerpoint/2010/main" val="4237662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CED8B6-52AE-441C-A926-8943EB620DCB}"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C5FA58-D002-432D-A8A6-83CA41034625}" type="slidenum">
              <a:rPr lang="en-US" smtClean="0"/>
              <a:t>‹#›</a:t>
            </a:fld>
            <a:endParaRPr lang="en-US"/>
          </a:p>
        </p:txBody>
      </p:sp>
    </p:spTree>
    <p:extLst>
      <p:ext uri="{BB962C8B-B14F-4D97-AF65-F5344CB8AC3E}">
        <p14:creationId xmlns:p14="http://schemas.microsoft.com/office/powerpoint/2010/main" val="1200775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CED8B6-52AE-441C-A926-8943EB620DCB}"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C5FA58-D002-432D-A8A6-83CA4103462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09168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1CED8B6-52AE-441C-A926-8943EB620DCB}"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C5FA58-D002-432D-A8A6-83CA41034625}" type="slidenum">
              <a:rPr lang="en-US" smtClean="0"/>
              <a:t>‹#›</a:t>
            </a:fld>
            <a:endParaRPr lang="en-US"/>
          </a:p>
        </p:txBody>
      </p:sp>
    </p:spTree>
    <p:extLst>
      <p:ext uri="{BB962C8B-B14F-4D97-AF65-F5344CB8AC3E}">
        <p14:creationId xmlns:p14="http://schemas.microsoft.com/office/powerpoint/2010/main" val="3204303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1CED8B6-52AE-441C-A926-8943EB620DCB}"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C5FA58-D002-432D-A8A6-83CA4103462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01105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1CED8B6-52AE-441C-A926-8943EB620DCB}"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C5FA58-D002-432D-A8A6-83CA41034625}" type="slidenum">
              <a:rPr lang="en-US" smtClean="0"/>
              <a:t>‹#›</a:t>
            </a:fld>
            <a:endParaRPr lang="en-US"/>
          </a:p>
        </p:txBody>
      </p:sp>
    </p:spTree>
    <p:extLst>
      <p:ext uri="{BB962C8B-B14F-4D97-AF65-F5344CB8AC3E}">
        <p14:creationId xmlns:p14="http://schemas.microsoft.com/office/powerpoint/2010/main" val="36602794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CED8B6-52AE-441C-A926-8943EB620DCB}"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C5FA58-D002-432D-A8A6-83CA41034625}" type="slidenum">
              <a:rPr lang="en-US" smtClean="0"/>
              <a:t>‹#›</a:t>
            </a:fld>
            <a:endParaRPr lang="en-US"/>
          </a:p>
        </p:txBody>
      </p:sp>
    </p:spTree>
    <p:extLst>
      <p:ext uri="{BB962C8B-B14F-4D97-AF65-F5344CB8AC3E}">
        <p14:creationId xmlns:p14="http://schemas.microsoft.com/office/powerpoint/2010/main" val="3825627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CED8B6-52AE-441C-A926-8943EB620DCB}"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C5FA58-D002-432D-A8A6-83CA41034625}" type="slidenum">
              <a:rPr lang="en-US" smtClean="0"/>
              <a:t>‹#›</a:t>
            </a:fld>
            <a:endParaRPr lang="en-US"/>
          </a:p>
        </p:txBody>
      </p:sp>
    </p:spTree>
    <p:extLst>
      <p:ext uri="{BB962C8B-B14F-4D97-AF65-F5344CB8AC3E}">
        <p14:creationId xmlns:p14="http://schemas.microsoft.com/office/powerpoint/2010/main" val="91520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CED8B6-52AE-441C-A926-8943EB620DCB}"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C5FA58-D002-432D-A8A6-83CA41034625}" type="slidenum">
              <a:rPr lang="en-US" smtClean="0"/>
              <a:t>‹#›</a:t>
            </a:fld>
            <a:endParaRPr lang="en-US"/>
          </a:p>
        </p:txBody>
      </p:sp>
    </p:spTree>
    <p:extLst>
      <p:ext uri="{BB962C8B-B14F-4D97-AF65-F5344CB8AC3E}">
        <p14:creationId xmlns:p14="http://schemas.microsoft.com/office/powerpoint/2010/main" val="1338251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CED8B6-52AE-441C-A926-8943EB620DCB}"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C5FA58-D002-432D-A8A6-83CA41034625}" type="slidenum">
              <a:rPr lang="en-US" smtClean="0"/>
              <a:t>‹#›</a:t>
            </a:fld>
            <a:endParaRPr lang="en-US"/>
          </a:p>
        </p:txBody>
      </p:sp>
    </p:spTree>
    <p:extLst>
      <p:ext uri="{BB962C8B-B14F-4D97-AF65-F5344CB8AC3E}">
        <p14:creationId xmlns:p14="http://schemas.microsoft.com/office/powerpoint/2010/main" val="3178832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CED8B6-52AE-441C-A926-8943EB620DCB}"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6C5FA58-D002-432D-A8A6-83CA41034625}" type="slidenum">
              <a:rPr lang="en-US" smtClean="0"/>
              <a:t>‹#›</a:t>
            </a:fld>
            <a:endParaRPr lang="en-US"/>
          </a:p>
        </p:txBody>
      </p:sp>
    </p:spTree>
    <p:extLst>
      <p:ext uri="{BB962C8B-B14F-4D97-AF65-F5344CB8AC3E}">
        <p14:creationId xmlns:p14="http://schemas.microsoft.com/office/powerpoint/2010/main" val="2869517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CED8B6-52AE-441C-A926-8943EB620DCB}" type="datetimeFigureOut">
              <a:rPr lang="en-US" smtClean="0"/>
              <a:t>4/12/2016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6C5FA58-D002-432D-A8A6-83CA41034625}" type="slidenum">
              <a:rPr lang="en-US" smtClean="0"/>
              <a:t>‹#›</a:t>
            </a:fld>
            <a:endParaRPr lang="en-US"/>
          </a:p>
        </p:txBody>
      </p:sp>
    </p:spTree>
    <p:extLst>
      <p:ext uri="{BB962C8B-B14F-4D97-AF65-F5344CB8AC3E}">
        <p14:creationId xmlns:p14="http://schemas.microsoft.com/office/powerpoint/2010/main" val="76394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CED8B6-52AE-441C-A926-8943EB620DCB}" type="datetimeFigureOut">
              <a:rPr lang="en-US" smtClean="0"/>
              <a:t>4/12/2016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6C5FA58-D002-432D-A8A6-83CA41034625}" type="slidenum">
              <a:rPr lang="en-US" smtClean="0"/>
              <a:t>‹#›</a:t>
            </a:fld>
            <a:endParaRPr lang="en-US"/>
          </a:p>
        </p:txBody>
      </p:sp>
    </p:spTree>
    <p:extLst>
      <p:ext uri="{BB962C8B-B14F-4D97-AF65-F5344CB8AC3E}">
        <p14:creationId xmlns:p14="http://schemas.microsoft.com/office/powerpoint/2010/main" val="1313372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CED8B6-52AE-441C-A926-8943EB620DCB}" type="datetimeFigureOut">
              <a:rPr lang="en-US" smtClean="0"/>
              <a:t>4/12/2016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6C5FA58-D002-432D-A8A6-83CA41034625}" type="slidenum">
              <a:rPr lang="en-US" smtClean="0"/>
              <a:t>‹#›</a:t>
            </a:fld>
            <a:endParaRPr lang="en-US"/>
          </a:p>
        </p:txBody>
      </p:sp>
    </p:spTree>
    <p:extLst>
      <p:ext uri="{BB962C8B-B14F-4D97-AF65-F5344CB8AC3E}">
        <p14:creationId xmlns:p14="http://schemas.microsoft.com/office/powerpoint/2010/main" val="2210134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CED8B6-52AE-441C-A926-8943EB620DCB}"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6C5FA58-D002-432D-A8A6-83CA41034625}" type="slidenum">
              <a:rPr lang="en-US" smtClean="0"/>
              <a:t>‹#›</a:t>
            </a:fld>
            <a:endParaRPr lang="en-US"/>
          </a:p>
        </p:txBody>
      </p:sp>
    </p:spTree>
    <p:extLst>
      <p:ext uri="{BB962C8B-B14F-4D97-AF65-F5344CB8AC3E}">
        <p14:creationId xmlns:p14="http://schemas.microsoft.com/office/powerpoint/2010/main" val="1392364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CED8B6-52AE-441C-A926-8943EB620DCB}"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C5FA58-D002-432D-A8A6-83CA41034625}" type="slidenum">
              <a:rPr lang="en-US" smtClean="0"/>
              <a:t>‹#›</a:t>
            </a:fld>
            <a:endParaRPr lang="en-US"/>
          </a:p>
        </p:txBody>
      </p:sp>
    </p:spTree>
    <p:extLst>
      <p:ext uri="{BB962C8B-B14F-4D97-AF65-F5344CB8AC3E}">
        <p14:creationId xmlns:p14="http://schemas.microsoft.com/office/powerpoint/2010/main" val="512350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1CED8B6-52AE-441C-A926-8943EB620DCB}" type="datetimeFigureOut">
              <a:rPr lang="en-US" smtClean="0"/>
              <a:t>4/12/2016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6C5FA58-D002-432D-A8A6-83CA41034625}" type="slidenum">
              <a:rPr lang="en-US" smtClean="0"/>
              <a:t>‹#›</a:t>
            </a:fld>
            <a:endParaRPr lang="en-US"/>
          </a:p>
        </p:txBody>
      </p:sp>
    </p:spTree>
    <p:extLst>
      <p:ext uri="{BB962C8B-B14F-4D97-AF65-F5344CB8AC3E}">
        <p14:creationId xmlns:p14="http://schemas.microsoft.com/office/powerpoint/2010/main" val="2528013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APUSH Review</a:t>
            </a:r>
            <a:endParaRPr lang="en-US" dirty="0"/>
          </a:p>
        </p:txBody>
      </p:sp>
      <p:sp>
        <p:nvSpPr>
          <p:cNvPr id="3" name="Subtitle 2"/>
          <p:cNvSpPr>
            <a:spLocks noGrp="1"/>
          </p:cNvSpPr>
          <p:nvPr>
            <p:ph type="subTitle" idx="1"/>
          </p:nvPr>
        </p:nvSpPr>
        <p:spPr/>
        <p:txBody>
          <a:bodyPr/>
          <a:lstStyle/>
          <a:p>
            <a:r>
              <a:rPr lang="en-US" dirty="0" smtClean="0"/>
              <a:t>Politics</a:t>
            </a:r>
            <a:endParaRPr lang="en-US" dirty="0"/>
          </a:p>
        </p:txBody>
      </p:sp>
    </p:spTree>
    <p:extLst>
      <p:ext uri="{BB962C8B-B14F-4D97-AF65-F5344CB8AC3E}">
        <p14:creationId xmlns:p14="http://schemas.microsoft.com/office/powerpoint/2010/main" val="3681996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Party Systems</a:t>
            </a:r>
            <a:endParaRPr lang="en-US" dirty="0"/>
          </a:p>
        </p:txBody>
      </p:sp>
      <p:sp>
        <p:nvSpPr>
          <p:cNvPr id="3" name="Content Placeholder 2"/>
          <p:cNvSpPr>
            <a:spLocks noGrp="1"/>
          </p:cNvSpPr>
          <p:nvPr>
            <p:ph idx="1"/>
          </p:nvPr>
        </p:nvSpPr>
        <p:spPr>
          <a:xfrm>
            <a:off x="2216989" y="1905000"/>
            <a:ext cx="9287623" cy="4006222"/>
          </a:xfrm>
        </p:spPr>
        <p:txBody>
          <a:bodyPr>
            <a:normAutofit/>
          </a:bodyPr>
          <a:lstStyle/>
          <a:p>
            <a:r>
              <a:rPr lang="en-US" sz="2400" dirty="0" smtClean="0"/>
              <a:t>1</a:t>
            </a:r>
            <a:r>
              <a:rPr lang="en-US" sz="2400" baseline="30000" dirty="0" smtClean="0"/>
              <a:t>st</a:t>
            </a:r>
            <a:r>
              <a:rPr lang="en-US" sz="2400" dirty="0"/>
              <a:t> </a:t>
            </a:r>
            <a:r>
              <a:rPr lang="en-US" sz="2400" dirty="0" smtClean="0"/>
              <a:t>– Federalists and Democratic-Republicans (</a:t>
            </a:r>
            <a:r>
              <a:rPr lang="en-US" sz="2400" dirty="0" smtClean="0"/>
              <a:t>1788-1816)</a:t>
            </a:r>
            <a:endParaRPr lang="en-US" sz="2400" dirty="0" smtClean="0"/>
          </a:p>
          <a:p>
            <a:pPr lvl="1"/>
            <a:r>
              <a:rPr lang="en-US" sz="2000" dirty="0" smtClean="0"/>
              <a:t>Era of Good Feelings (1816-1836)</a:t>
            </a:r>
          </a:p>
          <a:p>
            <a:r>
              <a:rPr lang="en-US" sz="2400" dirty="0" smtClean="0"/>
              <a:t>2</a:t>
            </a:r>
            <a:r>
              <a:rPr lang="en-US" sz="2400" baseline="30000" dirty="0" smtClean="0"/>
              <a:t>nd</a:t>
            </a:r>
            <a:r>
              <a:rPr lang="en-US" sz="2400" dirty="0" smtClean="0"/>
              <a:t> – Whigs and Democrats (1836-1856)</a:t>
            </a:r>
          </a:p>
          <a:p>
            <a:r>
              <a:rPr lang="en-US" sz="2400" dirty="0" smtClean="0"/>
              <a:t>3</a:t>
            </a:r>
            <a:r>
              <a:rPr lang="en-US" sz="2400" baseline="30000" dirty="0" smtClean="0"/>
              <a:t>rd</a:t>
            </a:r>
            <a:r>
              <a:rPr lang="en-US" sz="2400" dirty="0" smtClean="0"/>
              <a:t> – Republicans and Democrats (1856-1896)</a:t>
            </a:r>
          </a:p>
          <a:p>
            <a:r>
              <a:rPr lang="en-US" sz="2400" dirty="0" smtClean="0"/>
              <a:t>4</a:t>
            </a:r>
            <a:r>
              <a:rPr lang="en-US" sz="2400" baseline="30000" dirty="0" smtClean="0"/>
              <a:t>th</a:t>
            </a:r>
            <a:r>
              <a:rPr lang="en-US" sz="2400" dirty="0" smtClean="0"/>
              <a:t> – Republicans and Democrats (1896-1933)</a:t>
            </a:r>
          </a:p>
          <a:p>
            <a:r>
              <a:rPr lang="en-US" sz="2400" dirty="0" smtClean="0"/>
              <a:t>5</a:t>
            </a:r>
            <a:r>
              <a:rPr lang="en-US" sz="2400" baseline="30000" dirty="0" smtClean="0"/>
              <a:t>th</a:t>
            </a:r>
            <a:r>
              <a:rPr lang="en-US" sz="2400" dirty="0" smtClean="0"/>
              <a:t> – Republicans and Democrats (1933-1980)</a:t>
            </a:r>
          </a:p>
          <a:p>
            <a:r>
              <a:rPr lang="en-US" sz="2400" dirty="0" smtClean="0"/>
              <a:t>6</a:t>
            </a:r>
            <a:r>
              <a:rPr lang="en-US" sz="2400" baseline="30000" dirty="0" smtClean="0"/>
              <a:t>th</a:t>
            </a:r>
            <a:r>
              <a:rPr lang="en-US" sz="2400" dirty="0" smtClean="0"/>
              <a:t> – Republicans and Democrats (1980-Present)</a:t>
            </a:r>
            <a:endParaRPr lang="en-US" sz="2400" dirty="0"/>
          </a:p>
        </p:txBody>
      </p:sp>
    </p:spTree>
    <p:extLst>
      <p:ext uri="{BB962C8B-B14F-4D97-AF65-F5344CB8AC3E}">
        <p14:creationId xmlns:p14="http://schemas.microsoft.com/office/powerpoint/2010/main" val="2012627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Political Party System (1788-1836)</a:t>
            </a:r>
            <a:endParaRPr lang="en-US" dirty="0"/>
          </a:p>
        </p:txBody>
      </p:sp>
      <p:sp>
        <p:nvSpPr>
          <p:cNvPr id="3" name="Content Placeholder 2"/>
          <p:cNvSpPr>
            <a:spLocks noGrp="1"/>
          </p:cNvSpPr>
          <p:nvPr>
            <p:ph idx="1"/>
          </p:nvPr>
        </p:nvSpPr>
        <p:spPr>
          <a:xfrm>
            <a:off x="2320506" y="1777042"/>
            <a:ext cx="9184106" cy="4134180"/>
          </a:xfrm>
        </p:spPr>
        <p:txBody>
          <a:bodyPr>
            <a:normAutofit/>
          </a:bodyPr>
          <a:lstStyle/>
          <a:p>
            <a:r>
              <a:rPr lang="en-US" dirty="0" smtClean="0"/>
              <a:t>Federalists – Party of merchants and the wealthy northeast</a:t>
            </a:r>
          </a:p>
          <a:p>
            <a:pPr lvl="1"/>
            <a:r>
              <a:rPr lang="en-US" dirty="0" smtClean="0"/>
              <a:t>Wanted a protective tariff and restrictions on immigration</a:t>
            </a:r>
          </a:p>
          <a:p>
            <a:pPr lvl="1"/>
            <a:r>
              <a:rPr lang="en-US" dirty="0" smtClean="0"/>
              <a:t>Weakened by poor public perception, growing agriculture workers, and increased immigration.</a:t>
            </a:r>
          </a:p>
          <a:p>
            <a:r>
              <a:rPr lang="en-US" dirty="0" smtClean="0"/>
              <a:t>Democratic Republicans – Party of the South and the growing West – farmers and common people</a:t>
            </a:r>
          </a:p>
          <a:p>
            <a:pPr lvl="1"/>
            <a:r>
              <a:rPr lang="en-US" dirty="0" smtClean="0"/>
              <a:t>Grew because of immigrants and an increasing number of rural agriculture workers as the country expanded.</a:t>
            </a:r>
          </a:p>
          <a:p>
            <a:pPr lvl="1"/>
            <a:endParaRPr lang="en-US" dirty="0"/>
          </a:p>
          <a:p>
            <a:r>
              <a:rPr lang="en-US" dirty="0" smtClean="0"/>
              <a:t>After the election of 1816, the Federalists ceased to exist and there was only the Democratic-Republican Party (Era of Good Feelings)</a:t>
            </a:r>
            <a:endParaRPr lang="en-US" dirty="0"/>
          </a:p>
        </p:txBody>
      </p:sp>
    </p:spTree>
    <p:extLst>
      <p:ext uri="{BB962C8B-B14F-4D97-AF65-F5344CB8AC3E}">
        <p14:creationId xmlns:p14="http://schemas.microsoft.com/office/powerpoint/2010/main" val="423469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328781" cy="1280890"/>
          </a:xfrm>
        </p:spPr>
        <p:txBody>
          <a:bodyPr/>
          <a:lstStyle/>
          <a:p>
            <a:r>
              <a:rPr lang="en-US" dirty="0" smtClean="0"/>
              <a:t>Second Political Party System (1836-1856)</a:t>
            </a:r>
            <a:endParaRPr lang="en-US" dirty="0"/>
          </a:p>
        </p:txBody>
      </p:sp>
      <p:sp>
        <p:nvSpPr>
          <p:cNvPr id="3" name="Content Placeholder 2"/>
          <p:cNvSpPr>
            <a:spLocks noGrp="1"/>
          </p:cNvSpPr>
          <p:nvPr>
            <p:ph idx="1"/>
          </p:nvPr>
        </p:nvSpPr>
        <p:spPr>
          <a:xfrm>
            <a:off x="2415396" y="2035834"/>
            <a:ext cx="9089216" cy="3875388"/>
          </a:xfrm>
        </p:spPr>
        <p:txBody>
          <a:bodyPr>
            <a:normAutofit fontScale="92500" lnSpcReduction="10000"/>
          </a:bodyPr>
          <a:lstStyle/>
          <a:p>
            <a:r>
              <a:rPr lang="en-US" dirty="0" smtClean="0"/>
              <a:t>Democrats – Descendants of Andrew Jackson’s common man persona. </a:t>
            </a:r>
          </a:p>
          <a:p>
            <a:pPr lvl="1"/>
            <a:r>
              <a:rPr lang="en-US" dirty="0" smtClean="0"/>
              <a:t>Wanted lower tariffs, less government, and favored expansion.</a:t>
            </a:r>
          </a:p>
          <a:p>
            <a:r>
              <a:rPr lang="en-US" dirty="0" smtClean="0"/>
              <a:t>Whigs – Grew out of the discontent with Andrew Jackson</a:t>
            </a:r>
          </a:p>
          <a:p>
            <a:pPr lvl="1"/>
            <a:r>
              <a:rPr lang="en-US" dirty="0" smtClean="0"/>
              <a:t>Combination of National Republicans, the Anti-Masonic Party, and whatever remained of the old/dead Federalists.</a:t>
            </a:r>
          </a:p>
          <a:p>
            <a:pPr lvl="1"/>
            <a:r>
              <a:rPr lang="en-US" dirty="0" smtClean="0"/>
              <a:t>Wanted higher tariff, greater government power (American System), and policies to promote business and industrial growth.</a:t>
            </a:r>
          </a:p>
          <a:p>
            <a:pPr lvl="1"/>
            <a:endParaRPr lang="en-US" dirty="0"/>
          </a:p>
          <a:p>
            <a:r>
              <a:rPr lang="en-US" dirty="0" smtClean="0"/>
              <a:t>The Whigs essentially died because of the debate over slavery and the Fugitive Slave Law of 1850. The sectionalism began to divide the country and the Whigs could not keep the Northern and Southern wings together. </a:t>
            </a:r>
          </a:p>
          <a:p>
            <a:r>
              <a:rPr lang="en-US" dirty="0" smtClean="0"/>
              <a:t>Their last presidential candidate ran in 1852.</a:t>
            </a:r>
            <a:endParaRPr lang="en-US" dirty="0"/>
          </a:p>
        </p:txBody>
      </p:sp>
    </p:spTree>
    <p:extLst>
      <p:ext uri="{BB962C8B-B14F-4D97-AF65-F5344CB8AC3E}">
        <p14:creationId xmlns:p14="http://schemas.microsoft.com/office/powerpoint/2010/main" val="2153116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Political Party System (1856-1896)</a:t>
            </a:r>
            <a:endParaRPr lang="en-US" dirty="0"/>
          </a:p>
        </p:txBody>
      </p:sp>
      <p:sp>
        <p:nvSpPr>
          <p:cNvPr id="3" name="Content Placeholder 2"/>
          <p:cNvSpPr>
            <a:spLocks noGrp="1"/>
          </p:cNvSpPr>
          <p:nvPr>
            <p:ph idx="1"/>
          </p:nvPr>
        </p:nvSpPr>
        <p:spPr>
          <a:xfrm>
            <a:off x="2329132" y="1905000"/>
            <a:ext cx="9175480" cy="4006222"/>
          </a:xfrm>
        </p:spPr>
        <p:txBody>
          <a:bodyPr>
            <a:normAutofit lnSpcReduction="10000"/>
          </a:bodyPr>
          <a:lstStyle/>
          <a:p>
            <a:r>
              <a:rPr lang="en-US" dirty="0" smtClean="0"/>
              <a:t>Democrats – Still the party of the common man, but increasingly sectional (support of slavery)</a:t>
            </a:r>
          </a:p>
          <a:p>
            <a:pPr lvl="1"/>
            <a:r>
              <a:rPr lang="en-US" dirty="0" smtClean="0"/>
              <a:t>“Dixie-crats” became the party of the South and supported popular sovereignty and states’ rights.</a:t>
            </a:r>
          </a:p>
          <a:p>
            <a:r>
              <a:rPr lang="en-US" dirty="0" smtClean="0"/>
              <a:t>Republicans – Coalition of the old Whigs, Free-</a:t>
            </a:r>
            <a:r>
              <a:rPr lang="en-US" dirty="0" err="1" smtClean="0"/>
              <a:t>Soilers</a:t>
            </a:r>
            <a:r>
              <a:rPr lang="en-US" dirty="0" smtClean="0"/>
              <a:t>, and Know-Nothings</a:t>
            </a:r>
          </a:p>
          <a:p>
            <a:pPr lvl="1"/>
            <a:r>
              <a:rPr lang="en-US" dirty="0" smtClean="0"/>
              <a:t>The party of the North. Wanted to stop the spread of slavery but also be friendly to big business in the industrial northeast (higher tariff and gold standard).</a:t>
            </a:r>
          </a:p>
          <a:p>
            <a:pPr lvl="1"/>
            <a:endParaRPr lang="en-US" dirty="0"/>
          </a:p>
          <a:p>
            <a:r>
              <a:rPr lang="en-US" dirty="0" smtClean="0"/>
              <a:t>After the Civil War, the Republicans became more and more focused on business. They dominated politics throughout Reconstruction and the Gilded Age.</a:t>
            </a:r>
          </a:p>
          <a:p>
            <a:r>
              <a:rPr lang="en-US" dirty="0" smtClean="0"/>
              <a:t>The Democrats changed with the inclusion of Populist policies under William Jennings Bryan in 1896.</a:t>
            </a:r>
            <a:endParaRPr lang="en-US" dirty="0"/>
          </a:p>
        </p:txBody>
      </p:sp>
    </p:spTree>
    <p:extLst>
      <p:ext uri="{BB962C8B-B14F-4D97-AF65-F5344CB8AC3E}">
        <p14:creationId xmlns:p14="http://schemas.microsoft.com/office/powerpoint/2010/main" val="231232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139000" cy="1280890"/>
          </a:xfrm>
        </p:spPr>
        <p:txBody>
          <a:bodyPr/>
          <a:lstStyle/>
          <a:p>
            <a:r>
              <a:rPr lang="en-US" dirty="0" smtClean="0"/>
              <a:t>Fourth Political Party System (1896-1933)</a:t>
            </a:r>
            <a:endParaRPr lang="en-US" dirty="0"/>
          </a:p>
        </p:txBody>
      </p:sp>
      <p:sp>
        <p:nvSpPr>
          <p:cNvPr id="3" name="Content Placeholder 2"/>
          <p:cNvSpPr>
            <a:spLocks noGrp="1"/>
          </p:cNvSpPr>
          <p:nvPr>
            <p:ph idx="1"/>
          </p:nvPr>
        </p:nvSpPr>
        <p:spPr>
          <a:xfrm>
            <a:off x="2216989" y="2133600"/>
            <a:ext cx="9287623" cy="3777622"/>
          </a:xfrm>
        </p:spPr>
        <p:txBody>
          <a:bodyPr>
            <a:normAutofit fontScale="92500" lnSpcReduction="10000"/>
          </a:bodyPr>
          <a:lstStyle/>
          <a:p>
            <a:r>
              <a:rPr lang="en-US" dirty="0" smtClean="0"/>
              <a:t>Democrats – Shifted due to the inclusion of the Populist’s platform. Wanted inflation from bimetallism, government controlled utilities, an end to imperialism, and greater government protection of worker’s rights. They also adopted their own progressive reforms in the 1910s. </a:t>
            </a:r>
          </a:p>
          <a:p>
            <a:r>
              <a:rPr lang="en-US" dirty="0" smtClean="0"/>
              <a:t>Republicans – Continuation of the Gilded Age policies of big business but also a big government view of promoting general welfare (progressivism). The party wanted higher tariffs, imperialism (1890s), readiness for war (1910s), and a return to semi-isolationism (1920s).</a:t>
            </a:r>
          </a:p>
          <a:p>
            <a:endParaRPr lang="en-US" dirty="0"/>
          </a:p>
          <a:p>
            <a:r>
              <a:rPr lang="en-US" dirty="0" smtClean="0"/>
              <a:t>The Great Depression caused a shake-up in the political parties due to Franklin Roosevelt’s campaign to include more groups in the Democratic Party. The Republican “big business” policies had bee blamed for the depression and more people than traditional Democrats had gravitated to the Democratic Party.</a:t>
            </a:r>
          </a:p>
        </p:txBody>
      </p:sp>
    </p:spTree>
    <p:extLst>
      <p:ext uri="{BB962C8B-B14F-4D97-AF65-F5344CB8AC3E}">
        <p14:creationId xmlns:p14="http://schemas.microsoft.com/office/powerpoint/2010/main" val="2360824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Fifth Political Party System (1933-1980)</a:t>
            </a:r>
            <a:endParaRPr lang="en-US" dirty="0"/>
          </a:p>
        </p:txBody>
      </p:sp>
      <p:sp>
        <p:nvSpPr>
          <p:cNvPr id="3" name="Content Placeholder 2"/>
          <p:cNvSpPr>
            <a:spLocks noGrp="1"/>
          </p:cNvSpPr>
          <p:nvPr>
            <p:ph idx="1"/>
          </p:nvPr>
        </p:nvSpPr>
        <p:spPr>
          <a:xfrm>
            <a:off x="2078966" y="1840302"/>
            <a:ext cx="9425646" cy="4560498"/>
          </a:xfrm>
        </p:spPr>
        <p:txBody>
          <a:bodyPr>
            <a:normAutofit fontScale="92500" lnSpcReduction="10000"/>
          </a:bodyPr>
          <a:lstStyle/>
          <a:p>
            <a:r>
              <a:rPr lang="en-US" dirty="0" smtClean="0"/>
              <a:t>Democrats – </a:t>
            </a:r>
            <a:r>
              <a:rPr lang="en-US" dirty="0"/>
              <a:t>C</a:t>
            </a:r>
            <a:r>
              <a:rPr lang="en-US" dirty="0" smtClean="0"/>
              <a:t>oalition of the working poor, African Americans, women, progressives, and immigrants. Favored the three R’s of FDR’s New Deal. Relief, Recovery, and Reform. </a:t>
            </a:r>
            <a:r>
              <a:rPr lang="en-US" dirty="0"/>
              <a:t>W</a:t>
            </a:r>
            <a:r>
              <a:rPr lang="en-US" dirty="0" smtClean="0"/>
              <a:t>anted a bigger government and a greater economic safety net. Foreign policy drove a wedge into the party through the 60s (Vietnam).</a:t>
            </a:r>
          </a:p>
          <a:p>
            <a:r>
              <a:rPr lang="en-US" dirty="0" smtClean="0"/>
              <a:t>Republicans –Big business policies not popular after the Great Depression. They eventually targeted disaffected former “Dixie-Crats” through the late 1960s and early 1970s. They incorporated many states-rights southerners and supported more conservative social views. They continued to be pro-business.</a:t>
            </a:r>
          </a:p>
          <a:p>
            <a:endParaRPr lang="en-US" dirty="0"/>
          </a:p>
          <a:p>
            <a:r>
              <a:rPr lang="en-US" dirty="0" smtClean="0"/>
              <a:t> Although the 1950s were a generally conservative time, President Eisenhower rejected many former-Republican views in favor of a moderate blend of New Deal era big government and Republican big business economics. By the sixties, the Democrats were torn by various social movements that fractured the party by 1968. Nixon’s southern strategy brought many former Democrats in the South to the GOP by the mid-70s. With Reagan’s election, an apparent “flipping” or shift of the parties had occurred.</a:t>
            </a:r>
            <a:endParaRPr lang="en-US" dirty="0"/>
          </a:p>
        </p:txBody>
      </p:sp>
    </p:spTree>
    <p:extLst>
      <p:ext uri="{BB962C8B-B14F-4D97-AF65-F5344CB8AC3E}">
        <p14:creationId xmlns:p14="http://schemas.microsoft.com/office/powerpoint/2010/main" val="46679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320154" cy="1280890"/>
          </a:xfrm>
        </p:spPr>
        <p:txBody>
          <a:bodyPr/>
          <a:lstStyle/>
          <a:p>
            <a:r>
              <a:rPr lang="en-US" dirty="0" smtClean="0"/>
              <a:t>Sixth Political Party System (1980-Present)</a:t>
            </a:r>
            <a:endParaRPr lang="en-US" dirty="0"/>
          </a:p>
        </p:txBody>
      </p:sp>
      <p:sp>
        <p:nvSpPr>
          <p:cNvPr id="3" name="Content Placeholder 2"/>
          <p:cNvSpPr>
            <a:spLocks noGrp="1"/>
          </p:cNvSpPr>
          <p:nvPr>
            <p:ph idx="1"/>
          </p:nvPr>
        </p:nvSpPr>
        <p:spPr>
          <a:xfrm>
            <a:off x="2260121" y="1905000"/>
            <a:ext cx="9244491" cy="4006222"/>
          </a:xfrm>
        </p:spPr>
        <p:txBody>
          <a:bodyPr>
            <a:normAutofit lnSpcReduction="10000"/>
          </a:bodyPr>
          <a:lstStyle/>
          <a:p>
            <a:r>
              <a:rPr lang="en-US" dirty="0" smtClean="0"/>
              <a:t>Republicans – The new Reagan coalition brought great power to the New Right (Conservative) movement. They favored traditional values, military spending, and pro-big business policies (tax cuts).</a:t>
            </a:r>
          </a:p>
          <a:p>
            <a:r>
              <a:rPr lang="en-US" dirty="0" smtClean="0"/>
              <a:t>Democrats –The modern Democratic Party still contains many aspects of FDR’s earlier coalition. They went further to the political left through the election of President Obama in 2008. Generally the party wants expanded liberal social policies, scaled-back military, and higher taxes.</a:t>
            </a:r>
          </a:p>
          <a:p>
            <a:endParaRPr lang="en-US" dirty="0"/>
          </a:p>
          <a:p>
            <a:r>
              <a:rPr lang="en-US" dirty="0" smtClean="0"/>
              <a:t>With the election of Obama, the Democrats strengthened their liberal core by taking former liberal-Republicans that felt disaffected by the GOP’s movement to more conservative views. The party also embraced many socialist reforms that placed a greater emphasis on government regulation. The divide between conservative and liberal grew during this period.</a:t>
            </a:r>
            <a:endParaRPr lang="en-US" dirty="0"/>
          </a:p>
        </p:txBody>
      </p:sp>
    </p:spTree>
    <p:extLst>
      <p:ext uri="{BB962C8B-B14F-4D97-AF65-F5344CB8AC3E}">
        <p14:creationId xmlns:p14="http://schemas.microsoft.com/office/powerpoint/2010/main" val="797642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113</TotalTime>
  <Words>896</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Wisp</vt:lpstr>
      <vt:lpstr>APUSH Review</vt:lpstr>
      <vt:lpstr>Political Party Systems</vt:lpstr>
      <vt:lpstr>First Political Party System (1788-1836)</vt:lpstr>
      <vt:lpstr>Second Political Party System (1836-1856)</vt:lpstr>
      <vt:lpstr>Third Political Party System (1856-1896)</vt:lpstr>
      <vt:lpstr>Fourth Political Party System (1896-1933)</vt:lpstr>
      <vt:lpstr>Fifth Political Party System (1933-1980)</vt:lpstr>
      <vt:lpstr>Sixth Political Party System (1980-Present)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APUSH Review</dc:title>
  <dc:creator>Ryan Kramer</dc:creator>
  <cp:lastModifiedBy>Ryan Kramer</cp:lastModifiedBy>
  <cp:revision>8</cp:revision>
  <dcterms:created xsi:type="dcterms:W3CDTF">2016-03-06T17:03:05Z</dcterms:created>
  <dcterms:modified xsi:type="dcterms:W3CDTF">2016-04-12T20:09:12Z</dcterms:modified>
</cp:coreProperties>
</file>